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Roboto Bold" charset="1" panose="02000000000000000000"/>
      <p:regular r:id="rId44"/>
    </p:embeddedFont>
    <p:embeddedFont>
      <p:font typeface="Roboto" charset="1" panose="02000000000000000000"/>
      <p:regular r:id="rId45"/>
    </p:embeddedFont>
    <p:embeddedFont>
      <p:font typeface="Clear Sans Bold" charset="1" panose="020B0803030202020304"/>
      <p:regular r:id="rId46"/>
    </p:embeddedFont>
    <p:embeddedFont>
      <p:font typeface="Clear Sans" charset="1" panose="020B0503030202020304"/>
      <p:regular r:id="rId47"/>
    </p:embeddedFont>
    <p:embeddedFont>
      <p:font typeface="Roboto Italics" charset="1" panose="02000000000000000000"/>
      <p:regular r:id="rId48"/>
    </p:embeddedFont>
    <p:embeddedFont>
      <p:font typeface="Times New Roman Bold" charset="1" panose="02030802070405020303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://www.example.com/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7841" y="3898887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Servery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29087" y="3519490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Náučný materiál o serveroch, ich typoch a funkciách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374966" y="6624635"/>
            <a:ext cx="1227699" cy="0"/>
          </a:xfrm>
          <a:prstGeom prst="line">
            <a:avLst/>
          </a:prstGeom>
          <a:ln cap="flat" w="952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147267" y="6624635"/>
            <a:ext cx="122769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9043352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Vypracoval Jaroslav Petruň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0169" y="457150"/>
            <a:ext cx="9105970" cy="9105970"/>
          </a:xfrm>
          <a:custGeom>
            <a:avLst/>
            <a:gdLst/>
            <a:ahLst/>
            <a:cxnLst/>
            <a:rect r="r" b="b" t="t" l="l"/>
            <a:pathLst>
              <a:path h="9105970" w="9105970">
                <a:moveTo>
                  <a:pt x="0" y="0"/>
                </a:moveTo>
                <a:lnTo>
                  <a:pt x="9105970" y="0"/>
                </a:lnTo>
                <a:lnTo>
                  <a:pt x="9105970" y="9105970"/>
                </a:lnTo>
                <a:lnTo>
                  <a:pt x="0" y="91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47200"/>
            <a:ext cx="7734725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Windows Server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Linux (Ubuntu, Debian, CentOS, Red Hat Enterprise)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Unix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M</a:t>
            </a:r>
            <a:r>
              <a:rPr lang="en-US" sz="3600" spc="183">
                <a:solidFill>
                  <a:srgbClr val="064663"/>
                </a:solidFill>
                <a:latin typeface="Roboto Bold"/>
              </a:rPr>
              <a:t>acOS Server (pre Apple prostredia)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18384" y="457150"/>
            <a:ext cx="9451231" cy="2406381"/>
            <a:chOff x="0" y="0"/>
            <a:chExt cx="12601642" cy="3208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541177" y="1388173"/>
              <a:ext cx="7519287" cy="182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Operačné systémy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4079267" y="8385395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77479" y="2787331"/>
            <a:ext cx="8618661" cy="617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163">
                <a:solidFill>
                  <a:srgbClr val="064663"/>
                </a:solidFill>
                <a:latin typeface="Roboto"/>
              </a:rPr>
              <a:t>Operačné systémy sú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základným softvérom serverov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ktoré umožňujú ich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funkciu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komunikáciu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s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ostatnými počítačmi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 Operačný systém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riadi hardvérové komponenty servera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spravuje zdroje 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poskytuje platformu pre spúšťanie aplikácií a služieb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 Existuje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mnoho rôznych 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operačných systémov používaných na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serveroch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pričom každý z nich má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špecifické výhody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a je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vhodný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určité typy úloh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2960" y="2817355"/>
            <a:ext cx="11229303" cy="6923220"/>
          </a:xfrm>
          <a:custGeom>
            <a:avLst/>
            <a:gdLst/>
            <a:ahLst/>
            <a:cxnLst/>
            <a:rect r="r" b="b" t="t" l="l"/>
            <a:pathLst>
              <a:path h="6923220" w="11229303">
                <a:moveTo>
                  <a:pt x="0" y="0"/>
                </a:moveTo>
                <a:lnTo>
                  <a:pt x="11229303" y="0"/>
                </a:lnTo>
                <a:lnTo>
                  <a:pt x="11229303" y="6923220"/>
                </a:lnTo>
                <a:lnTo>
                  <a:pt x="0" y="69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52960" y="438100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548" y="1881179"/>
            <a:ext cx="5225177" cy="785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Mediálne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Herné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2972363"/>
            <a:ext cx="13708378" cy="7128356"/>
          </a:xfrm>
          <a:custGeom>
            <a:avLst/>
            <a:gdLst/>
            <a:ahLst/>
            <a:cxnLst/>
            <a:rect r="r" b="b" t="t" l="l"/>
            <a:pathLst>
              <a:path h="7128356" w="13708378">
                <a:moveTo>
                  <a:pt x="0" y="0"/>
                </a:moveTo>
                <a:lnTo>
                  <a:pt x="13708378" y="0"/>
                </a:lnTo>
                <a:lnTo>
                  <a:pt x="13708378" y="7128356"/>
                </a:lnTo>
                <a:lnTo>
                  <a:pt x="0" y="712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1685" y="1809750"/>
            <a:ext cx="37046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276" y="2363471"/>
            <a:ext cx="1515544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Jed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ným 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najdôležitejších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typov serverov v dnešnej dobe, 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hostovanie webových stránok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Sú nevyhnutné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zabezpečenie prístupu k webovým stránkam prostredníctvom internetu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2486" y="6460341"/>
            <a:ext cx="14463028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Keď používateľ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 načíta stránku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, webový server načíta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príslušné súbory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odošle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ich do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prehliadača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, aby s nimi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používateľ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mohol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pracovať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98795" y="8679656"/>
            <a:ext cx="2139315" cy="1056323"/>
            <a:chOff x="0" y="0"/>
            <a:chExt cx="2852420" cy="1408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5598795" y="8711086"/>
            <a:ext cx="1736288" cy="102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E6E6E6"/>
                </a:solidFill>
                <a:latin typeface="Times New Roman Bold"/>
              </a:rPr>
              <a:t>Client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5814" y="2817355"/>
            <a:ext cx="13708378" cy="7128356"/>
          </a:xfrm>
          <a:custGeom>
            <a:avLst/>
            <a:gdLst/>
            <a:ahLst/>
            <a:cxnLst/>
            <a:rect r="r" b="b" t="t" l="l"/>
            <a:pathLst>
              <a:path h="7128356" w="13708378">
                <a:moveTo>
                  <a:pt x="0" y="0"/>
                </a:moveTo>
                <a:lnTo>
                  <a:pt x="13708378" y="0"/>
                </a:lnTo>
                <a:lnTo>
                  <a:pt x="13708378" y="7128357"/>
                </a:lnTo>
                <a:lnTo>
                  <a:pt x="0" y="7128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1685" y="1809750"/>
            <a:ext cx="37046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98795" y="8730139"/>
            <a:ext cx="2139315" cy="1056323"/>
            <a:chOff x="0" y="0"/>
            <a:chExt cx="2852420" cy="1408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800308" y="8590596"/>
            <a:ext cx="1736288" cy="102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F0F0F"/>
                </a:solidFill>
                <a:latin typeface="Times New Roman Bold"/>
              </a:rPr>
              <a:t>Client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338850" y="807837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76" y="1415398"/>
            <a:ext cx="15584839" cy="7792419"/>
          </a:xfrm>
          <a:custGeom>
            <a:avLst/>
            <a:gdLst/>
            <a:ahLst/>
            <a:cxnLst/>
            <a:rect r="r" b="b" t="t" l="l"/>
            <a:pathLst>
              <a:path h="7792419" w="1558483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769" y="1809750"/>
            <a:ext cx="407646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76" y="2363471"/>
            <a:ext cx="15155448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Ich hlavnou úlohou je poskytovať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súbory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umožňovať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zdieľanie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používateľmi.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12486" y="5617527"/>
            <a:ext cx="1446302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Súborové servery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nevykonávajú žiadne zmeny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existujúcich súboroch. Je to preto, že ukladajú údaje 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hromadu binárnych údajov a súborov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Takže nevykonávajú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žiadne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ďalšie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filtrovanie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spracovanie údajov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Jediný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spôsob, ako pracovať so súborovými servermi,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vytvoriť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súborový systém, ktorý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prístupný klientom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76" y="1415398"/>
            <a:ext cx="15584839" cy="7792419"/>
          </a:xfrm>
          <a:custGeom>
            <a:avLst/>
            <a:gdLst/>
            <a:ahLst/>
            <a:cxnLst/>
            <a:rect r="r" b="b" t="t" l="l"/>
            <a:pathLst>
              <a:path h="7792419" w="1558483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769" y="1809750"/>
            <a:ext cx="407646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96304" y="799719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21645" y="2570571"/>
            <a:ext cx="9479279" cy="6960974"/>
          </a:xfrm>
          <a:custGeom>
            <a:avLst/>
            <a:gdLst/>
            <a:ahLst/>
            <a:cxnLst/>
            <a:rect r="r" b="b" t="t" l="l"/>
            <a:pathLst>
              <a:path h="6960974" w="9479279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861" t="-1880" r="-2834" b="-26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6749" y="1809750"/>
            <a:ext cx="45945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76" y="2833528"/>
            <a:ext cx="1515544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Sú základnými piliermi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mnohých informačných systémov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podnikových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ukladanie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poskytovanie prístupu k dátam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čo umožňuje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efektívne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riadenie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manipuláciu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informáciami.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2486" y="6608127"/>
            <a:ext cx="1446302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Databázové servery poskytujú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dáta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uložené v tabuľkách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záznamoch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stĺpcoch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dáta môžu zahŕňať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rôzne typy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ako sú textové reťazce, čísla, dátumy, obrázky a ďalšie.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21645" y="2570571"/>
            <a:ext cx="9479279" cy="6960974"/>
          </a:xfrm>
          <a:custGeom>
            <a:avLst/>
            <a:gdLst/>
            <a:ahLst/>
            <a:cxnLst/>
            <a:rect r="r" b="b" t="t" l="l"/>
            <a:pathLst>
              <a:path h="6960974" w="9479279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t="-1880" r="-2834" b="-26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6749" y="1809750"/>
            <a:ext cx="45945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10122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6276" y="1322582"/>
            <a:ext cx="15351055" cy="8490073"/>
          </a:xfrm>
          <a:custGeom>
            <a:avLst/>
            <a:gdLst/>
            <a:ahLst/>
            <a:cxnLst/>
            <a:rect r="r" b="b" t="t" l="l"/>
            <a:pathLst>
              <a:path h="8490073" w="15351055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76465" y="5816113"/>
            <a:ext cx="7535070" cy="4238477"/>
          </a:xfrm>
          <a:custGeom>
            <a:avLst/>
            <a:gdLst/>
            <a:ahLst/>
            <a:cxnLst/>
            <a:rect r="r" b="b" t="t" l="l"/>
            <a:pathLst>
              <a:path h="4238477" w="7535070">
                <a:moveTo>
                  <a:pt x="0" y="0"/>
                </a:moveTo>
                <a:lnTo>
                  <a:pt x="7535070" y="0"/>
                </a:lnTo>
                <a:lnTo>
                  <a:pt x="7535070" y="4238477"/>
                </a:lnTo>
                <a:lnTo>
                  <a:pt x="0" y="4238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9895" y="1809750"/>
            <a:ext cx="37682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6276" y="2833528"/>
            <a:ext cx="15155448" cy="29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doručovanie, prijímanie, ukladanie a spracovanie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e-mailových správ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rôznymi používateľmi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doménami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spravovať elektronickú poštu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počítačových sieťach a zabezpečiť, aby bola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doručená správna správa správnemu adresátovi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správnom čase.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6276" y="1322582"/>
            <a:ext cx="15351055" cy="8490073"/>
          </a:xfrm>
          <a:custGeom>
            <a:avLst/>
            <a:gdLst/>
            <a:ahLst/>
            <a:cxnLst/>
            <a:rect r="r" b="b" t="t" l="l"/>
            <a:pathLst>
              <a:path h="8490073" w="15351055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" t="0" r="-2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6183" y="799719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9895" y="1809750"/>
            <a:ext cx="37682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0" y="8214643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799999">
            <a:off x="7727491" y="-230798"/>
            <a:ext cx="3426594" cy="1713297"/>
          </a:xfrm>
          <a:custGeom>
            <a:avLst/>
            <a:gdLst/>
            <a:ahLst/>
            <a:cxnLst/>
            <a:rect r="r" b="b" t="t" l="l"/>
            <a:pathLst>
              <a:path h="1713297" w="3426594">
                <a:moveTo>
                  <a:pt x="3426595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5" y="0"/>
                </a:lnTo>
                <a:lnTo>
                  <a:pt x="3426595" y="1713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190" y="139902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8"/>
              </a:lnSpc>
            </a:pPr>
            <a:r>
              <a:rPr lang="en-US" sz="12999">
                <a:solidFill>
                  <a:srgbClr val="064663"/>
                </a:solidFill>
                <a:latin typeface="Roboto Bold"/>
              </a:rPr>
              <a:t>Obsah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501" y="2533877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1. Úvod do serverov - Čo je to server?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501" y="3374705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2. Z čoho je server zložený?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501" y="4216081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3. Typy serverov a ich použitie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9501" y="5057457"/>
            <a:ext cx="1134154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4. Virtualizácia serverov - Výhody/Nevýhody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501" y="5898833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5. Zabezpečenie serverov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799999">
            <a:off x="15932549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021041" y="1644516"/>
            <a:ext cx="4698303" cy="4710902"/>
            <a:chOff x="0" y="0"/>
            <a:chExt cx="6264404" cy="6281203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-1570301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3" y="0"/>
                  </a:lnTo>
                  <a:lnTo>
                    <a:pt x="6281203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1553502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2" y="0"/>
                  </a:lnTo>
                  <a:lnTo>
                    <a:pt x="6281202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0916" y="2158048"/>
            <a:ext cx="15068384" cy="7555355"/>
          </a:xfrm>
          <a:custGeom>
            <a:avLst/>
            <a:gdLst/>
            <a:ahLst/>
            <a:cxnLst/>
            <a:rect r="r" b="b" t="t" l="l"/>
            <a:pathLst>
              <a:path h="7555355" w="15068384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01214" y="6581208"/>
            <a:ext cx="5394986" cy="2929028"/>
          </a:xfrm>
          <a:custGeom>
            <a:avLst/>
            <a:gdLst/>
            <a:ahLst/>
            <a:cxnLst/>
            <a:rect r="r" b="b" t="t" l="l"/>
            <a:pathLst>
              <a:path h="2929028" w="5394986">
                <a:moveTo>
                  <a:pt x="0" y="0"/>
                </a:moveTo>
                <a:lnTo>
                  <a:pt x="5394986" y="0"/>
                </a:lnTo>
                <a:lnTo>
                  <a:pt x="5394986" y="2929028"/>
                </a:lnTo>
                <a:lnTo>
                  <a:pt x="0" y="292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1596" y="1809750"/>
            <a:ext cx="41848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Aplikačné servery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softvérové platformy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poskytujú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prostredie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spúšťanie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distribuovaných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sú zvyčajne navrhnuté tak,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umožnili vývoj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nasadenie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podnikových aplikácií, ktoré sú často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zložené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viacerých modulov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komponentov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musia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byť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schopné integrovať sa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ďalšími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systémami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technológiami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916" y="2158048"/>
            <a:ext cx="15068384" cy="7555355"/>
          </a:xfrm>
          <a:custGeom>
            <a:avLst/>
            <a:gdLst/>
            <a:ahLst/>
            <a:cxnLst/>
            <a:rect r="r" b="b" t="t" l="l"/>
            <a:pathLst>
              <a:path h="7555355" w="15068384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72547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1596" y="1809750"/>
            <a:ext cx="41848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479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DNS (Domain Name System)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prekladanie doménových mien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</a:t>
            </a:r>
            <a:r>
              <a:rPr lang="en-US" sz="3399" spc="173" u="sng">
                <a:solidFill>
                  <a:srgbClr val="064663"/>
                </a:solidFill>
                <a:latin typeface="Roboto"/>
                <a:hlinkClick r:id="rId4" tooltip="http://www.example.com/"/>
              </a:rPr>
              <a:t>www.example.com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)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identifikáciu webových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počítačových zariadení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internete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význam v fungovaní internetu a umožňujú používateľom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webovým stránkam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e-mailovým serverom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online službám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prostredníctvom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zrozumiteľných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doménových mien.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964236" y="853920"/>
            <a:ext cx="11857150" cy="8958735"/>
          </a:xfrm>
          <a:custGeom>
            <a:avLst/>
            <a:gdLst/>
            <a:ahLst/>
            <a:cxnLst/>
            <a:rect r="r" b="b" t="t" l="l"/>
            <a:pathLst>
              <a:path h="8958735" w="11857150">
                <a:moveTo>
                  <a:pt x="0" y="0"/>
                </a:moveTo>
                <a:lnTo>
                  <a:pt x="11857150" y="0"/>
                </a:lnTo>
                <a:lnTo>
                  <a:pt x="11857150" y="8958735"/>
                </a:lnTo>
                <a:lnTo>
                  <a:pt x="0" y="8958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7928" y="1809750"/>
            <a:ext cx="287214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961367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7022" y="826188"/>
            <a:ext cx="12226569" cy="9228402"/>
          </a:xfrm>
          <a:custGeom>
            <a:avLst/>
            <a:gdLst/>
            <a:ahLst/>
            <a:cxnLst/>
            <a:rect r="r" b="b" t="t" l="l"/>
            <a:pathLst>
              <a:path h="9228402" w="12226569">
                <a:moveTo>
                  <a:pt x="0" y="0"/>
                </a:moveTo>
                <a:lnTo>
                  <a:pt x="12226569" y="0"/>
                </a:lnTo>
                <a:lnTo>
                  <a:pt x="12226569" y="9228402"/>
                </a:lnTo>
                <a:lnTo>
                  <a:pt x="0" y="922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07928" y="1809750"/>
            <a:ext cx="287214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4333" y="930230"/>
            <a:ext cx="9725282" cy="8882425"/>
          </a:xfrm>
          <a:custGeom>
            <a:avLst/>
            <a:gdLst/>
            <a:ahLst/>
            <a:cxnLst/>
            <a:rect r="r" b="b" t="t" l="l"/>
            <a:pathLst>
              <a:path h="8882425" w="9725282">
                <a:moveTo>
                  <a:pt x="0" y="0"/>
                </a:moveTo>
                <a:lnTo>
                  <a:pt x="9725283" y="0"/>
                </a:lnTo>
                <a:lnTo>
                  <a:pt x="9725283" y="8882425"/>
                </a:lnTo>
                <a:lnTo>
                  <a:pt x="0" y="888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3632" y="7023894"/>
            <a:ext cx="5493501" cy="2895533"/>
          </a:xfrm>
          <a:custGeom>
            <a:avLst/>
            <a:gdLst/>
            <a:ahLst/>
            <a:cxnLst/>
            <a:rect r="r" b="b" t="t" l="l"/>
            <a:pathLst>
              <a:path h="2895533" w="5493501">
                <a:moveTo>
                  <a:pt x="0" y="0"/>
                </a:moveTo>
                <a:lnTo>
                  <a:pt x="5493501" y="0"/>
                </a:lnTo>
                <a:lnTo>
                  <a:pt x="5493501" y="2895533"/>
                </a:lnTo>
                <a:lnTo>
                  <a:pt x="0" y="289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6276" y="2833528"/>
            <a:ext cx="15155448" cy="419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DHCP (Dynamic Host Configuration Protocol)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pridelenie dynamických IP adries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konfiguračných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počítačovým zariadeniam v počítačovej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význam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sieťovej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infraštruktúre, pretože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umožňujú zariadeniam automaticky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získať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bránu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DNS servery a ďalšie informácie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komunikáciu v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4989" y="1809750"/>
            <a:ext cx="321802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172547" y="786202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5456" y="931256"/>
            <a:ext cx="9724160" cy="8881399"/>
          </a:xfrm>
          <a:custGeom>
            <a:avLst/>
            <a:gdLst/>
            <a:ahLst/>
            <a:cxnLst/>
            <a:rect r="r" b="b" t="t" l="l"/>
            <a:pathLst>
              <a:path h="8881399" w="9724160">
                <a:moveTo>
                  <a:pt x="0" y="0"/>
                </a:moveTo>
                <a:lnTo>
                  <a:pt x="9724160" y="0"/>
                </a:lnTo>
                <a:lnTo>
                  <a:pt x="9724160" y="8881399"/>
                </a:lnTo>
                <a:lnTo>
                  <a:pt x="0" y="8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4989" y="1809750"/>
            <a:ext cx="321802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P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očítačové systémy alebo softvérové aplikácie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nežiaducej udalosti.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0849" y="1809750"/>
            <a:ext cx="47063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2780" y="0"/>
            <a:ext cx="10728502" cy="10287000"/>
          </a:xfrm>
          <a:custGeom>
            <a:avLst/>
            <a:gdLst/>
            <a:ahLst/>
            <a:cxnLst/>
            <a:rect r="r" b="b" t="t" l="l"/>
            <a:pathLst>
              <a:path h="10287000" w="10728502">
                <a:moveTo>
                  <a:pt x="0" y="0"/>
                </a:moveTo>
                <a:lnTo>
                  <a:pt x="10728502" y="0"/>
                </a:lnTo>
                <a:lnTo>
                  <a:pt x="10728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0316" y="-19050"/>
            <a:ext cx="5140898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316" y="2977323"/>
            <a:ext cx="3043271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0207" y="1768430"/>
            <a:ext cx="10938618" cy="8518570"/>
          </a:xfrm>
          <a:custGeom>
            <a:avLst/>
            <a:gdLst/>
            <a:ahLst/>
            <a:cxnLst/>
            <a:rect r="r" b="b" t="t" l="l"/>
            <a:pathLst>
              <a:path h="8518570" w="10938618">
                <a:moveTo>
                  <a:pt x="0" y="0"/>
                </a:moveTo>
                <a:lnTo>
                  <a:pt x="10938618" y="0"/>
                </a:lnTo>
                <a:lnTo>
                  <a:pt x="10938618" y="8518570"/>
                </a:lnTo>
                <a:lnTo>
                  <a:pt x="0" y="85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1318" y="3910330"/>
            <a:ext cx="16427982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Slúžia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sledovanie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kontrolu výkonu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dostupnosti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celkového zdravia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iných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sieťových zariadení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hlavnou úlohou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zabezpečiť optimálnu funkčnosť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systémov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rýchlu identifikáciu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riešenie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prípadných problémov.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01214" y="7555125"/>
            <a:ext cx="6184896" cy="1443142"/>
          </a:xfrm>
          <a:custGeom>
            <a:avLst/>
            <a:gdLst/>
            <a:ahLst/>
            <a:cxnLst/>
            <a:rect r="r" b="b" t="t" l="l"/>
            <a:pathLst>
              <a:path h="1443142" w="6184896">
                <a:moveTo>
                  <a:pt x="0" y="0"/>
                </a:moveTo>
                <a:lnTo>
                  <a:pt x="6184896" y="0"/>
                </a:lnTo>
                <a:lnTo>
                  <a:pt x="6184896" y="1443143"/>
                </a:lnTo>
                <a:lnTo>
                  <a:pt x="0" y="144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31412" y="1809750"/>
            <a:ext cx="522517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19625" y="452855"/>
            <a:ext cx="12329500" cy="9601735"/>
          </a:xfrm>
          <a:custGeom>
            <a:avLst/>
            <a:gdLst/>
            <a:ahLst/>
            <a:cxnLst/>
            <a:rect r="r" b="b" t="t" l="l"/>
            <a:pathLst>
              <a:path h="9601735" w="12329500">
                <a:moveTo>
                  <a:pt x="0" y="0"/>
                </a:moveTo>
                <a:lnTo>
                  <a:pt x="12329500" y="0"/>
                </a:lnTo>
                <a:lnTo>
                  <a:pt x="12329500" y="9601735"/>
                </a:lnTo>
                <a:lnTo>
                  <a:pt x="0" y="960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7442" y="486120"/>
            <a:ext cx="3752183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442" y="3347699"/>
            <a:ext cx="3407249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7556836" y="8385281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63404" y="3258282"/>
            <a:ext cx="7083812" cy="461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Clear Sans Bold"/>
              </a:rPr>
              <a:t>Server 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je počítačový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program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zariadenie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, ktoré poskytuje určité služby, funkcie alebo zdroje iným programom alebo zariadeniam, ktoré nazývame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klienti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. V podstate ide počítačový systém navrhnutý na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zabezpečenie zdieľania zdrojov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, ako sú údaje, súbory, aplikácie, alebo služby, medzi rôznymi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používateľmi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zariadeniami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v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sieti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.</a:t>
            </a:r>
          </a:p>
          <a:p>
            <a:pPr algn="ctr">
              <a:lnSpc>
                <a:spcPts val="40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39528" y="6459831"/>
            <a:ext cx="5811562" cy="3352824"/>
          </a:xfrm>
          <a:custGeom>
            <a:avLst/>
            <a:gdLst/>
            <a:ahLst/>
            <a:cxnLst/>
            <a:rect r="r" b="b" t="t" l="l"/>
            <a:pathLst>
              <a:path h="3352824" w="5811562">
                <a:moveTo>
                  <a:pt x="0" y="0"/>
                </a:moveTo>
                <a:lnTo>
                  <a:pt x="5811562" y="0"/>
                </a:lnTo>
                <a:lnTo>
                  <a:pt x="5811562" y="3352824"/>
                </a:lnTo>
                <a:lnTo>
                  <a:pt x="0" y="335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0009" y="2741155"/>
            <a:ext cx="16427982" cy="29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Mediálny server je aplikačný softvér, ktorý uchováva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digitálne médiá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audio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video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obrázky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sprístupňuje ich cez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Softvér mediálneho servera dokáže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streamovať akékoľvek médiá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NAS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(Network Attached Storage) špecializované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úložné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zariadenie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pripojené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poskytuje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centralizovaný prístup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dátam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klientov a zariadenia.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6725" y="1809750"/>
            <a:ext cx="401454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Mediálne servery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824" y="0"/>
            <a:ext cx="18228176" cy="10253349"/>
          </a:xfrm>
          <a:custGeom>
            <a:avLst/>
            <a:gdLst/>
            <a:ahLst/>
            <a:cxnLst/>
            <a:rect r="r" b="b" t="t" l="l"/>
            <a:pathLst>
              <a:path h="10253349" w="18228176">
                <a:moveTo>
                  <a:pt x="0" y="0"/>
                </a:moveTo>
                <a:lnTo>
                  <a:pt x="18228176" y="0"/>
                </a:lnTo>
                <a:lnTo>
                  <a:pt x="18228176" y="10253349"/>
                </a:lnTo>
                <a:lnTo>
                  <a:pt x="0" y="10253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3566" y="7063471"/>
            <a:ext cx="5850067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E6E6E6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1133" y="8896508"/>
            <a:ext cx="411475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E6E6E6"/>
                </a:solidFill>
                <a:latin typeface="Roboto Bold"/>
              </a:rPr>
              <a:t>Mediálne servery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18899" y="4274363"/>
            <a:ext cx="7399066" cy="7399066"/>
          </a:xfrm>
          <a:custGeom>
            <a:avLst/>
            <a:gdLst/>
            <a:ahLst/>
            <a:cxnLst/>
            <a:rect r="r" b="b" t="t" l="l"/>
            <a:pathLst>
              <a:path h="7399066" w="7399066">
                <a:moveTo>
                  <a:pt x="0" y="0"/>
                </a:moveTo>
                <a:lnTo>
                  <a:pt x="7399066" y="0"/>
                </a:lnTo>
                <a:lnTo>
                  <a:pt x="7399066" y="7399066"/>
                </a:lnTo>
                <a:lnTo>
                  <a:pt x="0" y="7399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0009" y="2741155"/>
            <a:ext cx="16427982" cy="29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Herné servery sú špecializované servery, ktoré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hostujú online multiplayerové hry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umožňujú hráčom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pripojiť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sa k hre z rôznych miest na svete. Tieto servery poskytujú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platformu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kde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spustená,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synchronizovaná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spravovaná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reálnom čase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plynulý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priebeh hry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synchronizáciu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medzi všetkými hráčmi.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09689" y="1809750"/>
            <a:ext cx="326862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Herné servery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0009" y="3362572"/>
            <a:ext cx="16427982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Virtualizácia serverov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technológia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ktorá umožňuje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vytváranie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spustenie viacerých virtuálnych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serverov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jednom fyzickom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serveri. Tento proces zahŕňa použitie softvéru známeho 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hypervisor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vytvára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riadi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virtuálne stroje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fyzickom hardvéri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Každý z týchto virtuálnych strojov funguje ako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samostatný server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s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vlastným operačným systémom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317043"/>
            <a:ext cx="94512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03334" y="1652288"/>
            <a:ext cx="208133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Definícia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4079267" y="8385395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1459" y="-1297445"/>
            <a:ext cx="3822867" cy="3952212"/>
          </a:xfrm>
          <a:custGeom>
            <a:avLst/>
            <a:gdLst/>
            <a:ahLst/>
            <a:cxnLst/>
            <a:rect r="r" b="b" t="t" l="l"/>
            <a:pathLst>
              <a:path h="3952212" w="3822867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631" y="2264905"/>
            <a:ext cx="16427982" cy="103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52">
                <a:solidFill>
                  <a:srgbClr val="064663"/>
                </a:solidFill>
                <a:latin typeface="Roboto Bold"/>
              </a:rPr>
              <a:t>Hypervisor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 / virtuálny strojový monitor (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VMM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), je softvér, ktorý umožňuje 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vytváranie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virtuálnych strojov. Existujú </a:t>
            </a:r>
            <a:r>
              <a:rPr lang="en-US" sz="2999" spc="152">
                <a:solidFill>
                  <a:srgbClr val="064663"/>
                </a:solidFill>
                <a:latin typeface="Roboto Bold"/>
              </a:rPr>
              <a:t>dva</a:t>
            </a:r>
            <a:r>
              <a:rPr lang="en-US" sz="2999" spc="152">
                <a:solidFill>
                  <a:srgbClr val="064663"/>
                </a:solidFill>
                <a:latin typeface="Roboto"/>
              </a:rPr>
              <a:t> typy hypervisorov: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317043"/>
            <a:ext cx="94512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4972" y="1330817"/>
            <a:ext cx="253805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Hypervisor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7225096" y="8332511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7386" y="3598405"/>
            <a:ext cx="7197586" cy="599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1. bare-metal hypervisor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: Beží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priamo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fyzickom hardvéri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má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priamy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prístup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hardvérovým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zdrojom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Bare-metal hypervisor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navrhnutý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tak,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efektívne spravoval a prerozdeľoval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tieto hardvérové zdroje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jednotlivé virtuálne stroje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čím zabezpečuje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optimálny výkon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stabilitu systému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5314" y="3598405"/>
            <a:ext cx="8115300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2. hosted hypervisor: Beží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hostovskom operačnom systéme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poskytuje prístup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k hardvéru prostredníctvom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hypervisora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(napr. VMware Workstation, Oracle VM VirtualBox).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1459" y="-1297445"/>
            <a:ext cx="3822867" cy="3952212"/>
          </a:xfrm>
          <a:custGeom>
            <a:avLst/>
            <a:gdLst/>
            <a:ahLst/>
            <a:cxnLst/>
            <a:rect r="r" b="b" t="t" l="l"/>
            <a:pathLst>
              <a:path h="3952212" w="3822867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317043"/>
            <a:ext cx="94512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85976" y="1330817"/>
            <a:ext cx="171604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Výhody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967676">
            <a:off x="776243" y="8996918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4056" y="2111530"/>
            <a:ext cx="16161459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Každý virtuálny server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môže byť reštartovaný samostatne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bez toho,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ovplyvnil prevádzku ostatných virtuálnych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4056" y="3541204"/>
            <a:ext cx="15885874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Virtualizácia serverov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znižuje náklady na hardvér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tým, že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delí jeden server na niekoľko virtuálnych privátnych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243" y="5216761"/>
            <a:ext cx="16735515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bnova po havárii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Pri virtualizácii serverov môžu byť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dáta uložené a získavané z akéhokoľvek miesta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rýchlo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jednoducho presúvané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z jedného servera na druhý.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4385" y="7244952"/>
            <a:ext cx="15385216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Umožňuje používateľom uchovávať svoje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súkromné informácie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dátových centrách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1459" y="-1297445"/>
            <a:ext cx="3822867" cy="3952212"/>
          </a:xfrm>
          <a:custGeom>
            <a:avLst/>
            <a:gdLst/>
            <a:ahLst/>
            <a:cxnLst/>
            <a:rect r="r" b="b" t="t" l="l"/>
            <a:pathLst>
              <a:path h="3952212" w="3822867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317043"/>
            <a:ext cx="94512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04036" y="1330817"/>
            <a:ext cx="227992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Nevýhody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967676">
            <a:off x="776243" y="8996918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4056" y="2032824"/>
            <a:ext cx="16161459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Ak sa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vypne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fyzický server,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nedostupnosť hardvérových zdrojov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spôsobí, že virtuálne servery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nie sú schopné pokračovať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vo svojej činnosti.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4056" y="3894977"/>
            <a:ext cx="15885874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Efektívnosť virtualizovaných prostredí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nemôže byť meraná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4056" y="4784292"/>
            <a:ext cx="16735515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Spotreba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značného množstva RAM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056" y="7054452"/>
            <a:ext cx="15385216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Virtualizácia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nie je podporovaná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mnoho dôležitých databáz a aplikácií(SAP HANA, Oracle RAC,...).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4056" y="5569186"/>
            <a:ext cx="15385216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Nastavenie a udržiavanie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virtualizovaných prostredí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veľmi náročné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1459" y="-1297445"/>
            <a:ext cx="3822867" cy="3952212"/>
          </a:xfrm>
          <a:custGeom>
            <a:avLst/>
            <a:gdLst/>
            <a:ahLst/>
            <a:cxnLst/>
            <a:rect r="r" b="b" t="t" l="l"/>
            <a:pathLst>
              <a:path h="3952212" w="3822867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317043"/>
            <a:ext cx="94512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8935" y="1330817"/>
            <a:ext cx="295013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Oplatí sa to?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967676">
            <a:off x="776243" y="8996918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4056" y="2588092"/>
            <a:ext cx="16161459" cy="3258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"/>
              </a:rPr>
              <a:t>Virtuálne servery sú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najviac prospešné 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pre organizácie, ktoré potrebujú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flexibilitu, škálovateľnosť a efektívne využitie hardvéru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. Ide o firmy, ktoré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často menia svoje požiadavky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na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 výpočtové zdroje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, alebo potrebujú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izolované prostredia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pre rôzne aplikácie alebo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oddelené testovacie prostredia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2578" y="6417067"/>
            <a:ext cx="16161459" cy="1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"/>
              </a:rPr>
              <a:t>Využitie virtuálnych serverov je vhodné aj pre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malé a stredné podniky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, ktoré chcú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minimalizovať náklady 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hardvér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a zlepšiť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spravovanie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699" spc="188">
                <a:solidFill>
                  <a:srgbClr val="064663"/>
                </a:solidFill>
                <a:latin typeface="Roboto Bold"/>
              </a:rPr>
              <a:t>bezpečnosť </a:t>
            </a:r>
            <a:r>
              <a:rPr lang="en-US" sz="3699" spc="188">
                <a:solidFill>
                  <a:srgbClr val="064663"/>
                </a:solidFill>
                <a:latin typeface="Roboto"/>
              </a:rPr>
              <a:t>svojich IT zariadení.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1459" y="-1297445"/>
            <a:ext cx="3822867" cy="3952212"/>
          </a:xfrm>
          <a:custGeom>
            <a:avLst/>
            <a:gdLst/>
            <a:ahLst/>
            <a:cxnLst/>
            <a:rect r="r" b="b" t="t" l="l"/>
            <a:pathLst>
              <a:path h="3952212" w="3822867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317043"/>
            <a:ext cx="945123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5. Zabezpečenie serverov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56606" y="1330817"/>
            <a:ext cx="497478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Najčastejšie spôsoby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9967676">
            <a:off x="776243" y="8996918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31861"/>
            <a:ext cx="16161459" cy="118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Zabezpečenie serverov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súbor postupov, technológií a opatrení,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ktoré slúžia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ochranu serverových systémov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pred rôznymi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hrozbami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útokmi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639" y="4042063"/>
            <a:ext cx="16696722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Tieto opatrenia zahŕňajú implementáciu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silných hesiel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autentifikácie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používanie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firewallu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monitorovanie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filtrovanie sieťovej prevádzky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pravidelné aktualizácie softvéru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odstránenie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zraniteľností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používanie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šifrovania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ochranu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riadenie prístupu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základe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rolí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oprávnení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implementáciu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systémov detekcie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prevencie narušenia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odhalenie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včasné zareagovanie na potenciálne hrozby.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4827" y="5143500"/>
            <a:ext cx="8712241" cy="5227344"/>
          </a:xfrm>
          <a:custGeom>
            <a:avLst/>
            <a:gdLst/>
            <a:ahLst/>
            <a:cxnLst/>
            <a:rect r="r" b="b" t="t" l="l"/>
            <a:pathLst>
              <a:path h="5227344" w="8712241">
                <a:moveTo>
                  <a:pt x="0" y="0"/>
                </a:moveTo>
                <a:lnTo>
                  <a:pt x="8712241" y="0"/>
                </a:lnTo>
                <a:lnTo>
                  <a:pt x="8712241" y="5227344"/>
                </a:lnTo>
                <a:lnTo>
                  <a:pt x="0" y="5227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79312" y="2836394"/>
            <a:ext cx="5303270" cy="205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"/>
              </a:rPr>
              <a:t>Prevádzkujú sa v architektúre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klient-server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, kde klienti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požadujú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 služby a servery tieto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požiadavky uspokoja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8721" y="4630809"/>
            <a:ext cx="10499279" cy="6299568"/>
          </a:xfrm>
          <a:custGeom>
            <a:avLst/>
            <a:gdLst/>
            <a:ahLst/>
            <a:cxnLst/>
            <a:rect r="r" b="b" t="t" l="l"/>
            <a:pathLst>
              <a:path h="6299568" w="10499279">
                <a:moveTo>
                  <a:pt x="0" y="0"/>
                </a:moveTo>
                <a:lnTo>
                  <a:pt x="10499279" y="0"/>
                </a:lnTo>
                <a:lnTo>
                  <a:pt x="10499279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51159" y="3850379"/>
            <a:ext cx="5173810" cy="462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Pamäť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(RAM)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Pamäť servera/operačná pamäť slúži na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dočasné ukladanie dát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spustených procesov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Vyššia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kapacita pamäte umožňuje serveru spracovávať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viac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úloh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súčasne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zlepšuje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jeho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výkonnosť.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8120" y="5286046"/>
            <a:ext cx="3567017" cy="4114800"/>
          </a:xfrm>
          <a:custGeom>
            <a:avLst/>
            <a:gdLst/>
            <a:ahLst/>
            <a:cxnLst/>
            <a:rect r="r" b="b" t="t" l="l"/>
            <a:pathLst>
              <a:path h="4114800" w="3567017">
                <a:moveTo>
                  <a:pt x="0" y="0"/>
                </a:moveTo>
                <a:lnTo>
                  <a:pt x="3567017" y="0"/>
                </a:lnTo>
                <a:lnTo>
                  <a:pt x="3567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2557" y="3850379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Procesor (CPU)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je to “mozog” servera.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Zodpovedá za vykonávanie výpočtových operácií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Serverové procesory sú často navrhnuté tak, aby boli schopné spracovať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veľké množstvo úloh súčasne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 zvládli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vysoké zaťaženie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267093" y="7109883"/>
            <a:ext cx="2613335" cy="2637093"/>
          </a:xfrm>
          <a:custGeom>
            <a:avLst/>
            <a:gdLst/>
            <a:ahLst/>
            <a:cxnLst/>
            <a:rect r="r" b="b" t="t" l="l"/>
            <a:pathLst>
              <a:path h="2637093" w="2613335">
                <a:moveTo>
                  <a:pt x="0" y="0"/>
                </a:moveTo>
                <a:lnTo>
                  <a:pt x="2613335" y="0"/>
                </a:lnTo>
                <a:lnTo>
                  <a:pt x="2613335" y="2637092"/>
                </a:lnTo>
                <a:lnTo>
                  <a:pt x="0" y="263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</a:blip>
            <a:stretch>
              <a:fillRect l="-12561" t="-33930" r="-77088" b="-702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1858" y="5422630"/>
            <a:ext cx="7782991" cy="4864370"/>
          </a:xfrm>
          <a:custGeom>
            <a:avLst/>
            <a:gdLst/>
            <a:ahLst/>
            <a:cxnLst/>
            <a:rect r="r" b="b" t="t" l="l"/>
            <a:pathLst>
              <a:path h="4864370" w="7782991">
                <a:moveTo>
                  <a:pt x="0" y="0"/>
                </a:moveTo>
                <a:lnTo>
                  <a:pt x="7782991" y="0"/>
                </a:lnTo>
                <a:lnTo>
                  <a:pt x="7782991" y="4864370"/>
                </a:lnTo>
                <a:lnTo>
                  <a:pt x="0" y="486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74916" y="3497954"/>
            <a:ext cx="5173810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Sieťové rozhrania (NICs)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Sieťové karty umožňujú serverom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pripojiť sa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sieťam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komunikovať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s ďalšími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zariadeniami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Serverové NICs často podporujú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vysokorýchlostné Ethernetové pripojenia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môžu zahŕňať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funkcie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ako sú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TCP offload engines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(TOE) pre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zrýchlenie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siete.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1974" y="5143500"/>
            <a:ext cx="5789883" cy="5789883"/>
          </a:xfrm>
          <a:custGeom>
            <a:avLst/>
            <a:gdLst/>
            <a:ahLst/>
            <a:cxnLst/>
            <a:rect r="r" b="b" t="t" l="l"/>
            <a:pathLst>
              <a:path h="5789883" w="5789883">
                <a:moveTo>
                  <a:pt x="0" y="0"/>
                </a:moveTo>
                <a:lnTo>
                  <a:pt x="5789884" y="0"/>
                </a:lnTo>
                <a:lnTo>
                  <a:pt x="5789884" y="5789883"/>
                </a:lnTo>
                <a:lnTo>
                  <a:pt x="0" y="5789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557" y="3850379"/>
            <a:ext cx="5809072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Úložisko: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Servery používajú  rôzne druhy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úložných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zariadení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, ako napríklad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pevné disky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(HDD)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,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pevné stavové disky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(SSD) a čoraz viac aj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NVMe SSD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vysokorýchlostné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úložisko. Konfigurácie úložiska môžu obsahovať pole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RAID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zabezpečenie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ochranu údajov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234482" y="5143500"/>
            <a:ext cx="5637764" cy="5637764"/>
          </a:xfrm>
          <a:custGeom>
            <a:avLst/>
            <a:gdLst/>
            <a:ahLst/>
            <a:cxnLst/>
            <a:rect r="r" b="b" t="t" l="l"/>
            <a:pathLst>
              <a:path h="5637764" w="5637764">
                <a:moveTo>
                  <a:pt x="5637765" y="0"/>
                </a:moveTo>
                <a:lnTo>
                  <a:pt x="0" y="0"/>
                </a:lnTo>
                <a:lnTo>
                  <a:pt x="0" y="5637764"/>
                </a:lnTo>
                <a:lnTo>
                  <a:pt x="5637765" y="5637764"/>
                </a:lnTo>
                <a:lnTo>
                  <a:pt x="5637765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1273" y="3660319"/>
            <a:ext cx="5173810" cy="616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Zdroj napájania (PSU)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Serverové zdroje napájania sú navrhnuté tak, aby poskytovali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stabilné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spoľahlivé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napájanie serveru aj pri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vysokom zaťažení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Sú často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redundantné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- čo znamená, že server môže pokračovať v prevádzke aj v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prípade výpadku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jedného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zdroja napájania.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8716" y="4159228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Chladiace systémy: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dôležité pre udržanie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optimálnej prevádzkovej teploty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Niektoré servery majú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zabudované ventilátory a chladiče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, zatiaľ čo iné používajú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externé chladiace jednotky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alebo dokonca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vodné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chladenie.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5570" y="5334321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8384" y="552181"/>
            <a:ext cx="9451231" cy="2406381"/>
            <a:chOff x="0" y="0"/>
            <a:chExt cx="12601642" cy="32085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41177" y="1388173"/>
              <a:ext cx="7519287" cy="182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Vzdušné chladenie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80573" y="2552431"/>
            <a:ext cx="14326854" cy="141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7" spc="138">
                <a:solidFill>
                  <a:srgbClr val="064663"/>
                </a:solidFill>
                <a:latin typeface="Roboto"/>
              </a:rPr>
              <a:t>Vzdušné chladenie je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najbežnejšia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forma chladenia v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osobných počítačoch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,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notebookoch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serveroch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. Tento prístup využíva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ventilátory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, aby odviedol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teplo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preč z ďalších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komponentov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336" y="4609229"/>
            <a:ext cx="6687172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Výhody: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Vzdušné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spoľahlivé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lacnejšie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ako iné metódy. Je relatívne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jednoduché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Funguje dobre v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menších systémoch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tam, kde je potrebná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nižšia úroveň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chladenia.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4818" y="4609229"/>
            <a:ext cx="7668357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Nevýhody: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Nevýhodou vzdušného chladenia je, že môže byť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hlučné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kvôli ventilátorom. Pri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vysokých teplotách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pri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intenzívnom výpočtovom zaťažení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môže byť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menej efektívne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pretože sa spolieha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cirkuláciu vzduchu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ktorý má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obmedzenú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schopnosť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odvádzať teplo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97049" y="4309658"/>
            <a:ext cx="5506602" cy="5007227"/>
          </a:xfrm>
          <a:custGeom>
            <a:avLst/>
            <a:gdLst/>
            <a:ahLst/>
            <a:cxnLst/>
            <a:rect r="r" b="b" t="t" l="l"/>
            <a:pathLst>
              <a:path h="5007227" w="5506602">
                <a:moveTo>
                  <a:pt x="0" y="0"/>
                </a:moveTo>
                <a:lnTo>
                  <a:pt x="5506602" y="0"/>
                </a:lnTo>
                <a:lnTo>
                  <a:pt x="5506602" y="5007227"/>
                </a:lnTo>
                <a:lnTo>
                  <a:pt x="0" y="5007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-1725" t="0" r="-345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Vodné chladenie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1637" y="2324106"/>
            <a:ext cx="16553696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používa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vodu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odvádzanie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tepla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z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komponentov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Systém obsahuje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pumpu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hadice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radiátor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ochladzuje kvapalinu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po jej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prechode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cez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tepelné výmenníky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pripojené k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procesoru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iným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horúcim komponentom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03651" y="4252508"/>
            <a:ext cx="5839081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Nevýhody: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drahšie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komplexnejšie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Existuje tiež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riziko úniku kvapaliny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ktoré môže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poškodiť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hardvér. Je tiež potrebné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pravidelne kontrolovať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udržiavať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systém, aby sa zabránilo hromadeniu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nečistôt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zaneseniu čerpadla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6364" y="4030980"/>
            <a:ext cx="6005326" cy="522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Výhody: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efektívnejšie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pri odvádzaní tepla, čo ho robí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ideálnym pre vysokovýkonné systémy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servery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vysokou záťažou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tichšie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ako vzdušné chladenie, pretože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nepoužíva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veľké ventilátory. Tiež umožňuje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lepšie usporiadanie komponentov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pretože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hadice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sú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flexibilné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môžu byť vedené rôznymi smermi.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DAF9QcoDVQw</dc:identifier>
  <dcterms:modified xsi:type="dcterms:W3CDTF">2011-08-01T06:04:30Z</dcterms:modified>
  <cp:revision>1</cp:revision>
  <dc:title>Servery</dc:title>
</cp:coreProperties>
</file>